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Old Standard TT"/>
      <p:regular r:id="rId27"/>
      <p:bold r:id="rId28"/>
      <p:italic r:id="rId29"/>
    </p:embeddedFont>
    <p:embeddedFont>
      <p:font typeface="Comforta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0FCFE6-EDE8-44A9-AA24-9465FC6C49AE}">
  <a:tblStyle styleId="{F10FCFE6-EDE8-44A9-AA24-9465FC6C49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OldStandardTT-bold.fntdata"/><Relationship Id="rId27" Type="http://schemas.openxmlformats.org/officeDocument/2006/relationships/font" Target="fonts/OldStandardT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ldStandardT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mfortaa-bold.fntdata"/><Relationship Id="rId30" Type="http://schemas.openxmlformats.org/officeDocument/2006/relationships/font" Target="fonts/Comforta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fe0819799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fe0819799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9eu0ZI07kGT_iH85_kBw5iDBFLcigjXXyNTyQ8cGZp0/edit?hl=en&amp;forcehl=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9789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Credit Presentation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2773850"/>
            <a:ext cx="84150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Indian Institute of Technology, Jodhpur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Modulation of Variable Transformer using Arduino for constant Power output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Nikhil Gangwar(B20ME049)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Faculty Supervisor - Dr. Sudipto Mukhopadhyay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-235075"/>
            <a:ext cx="5604000" cy="12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Aim for the project</a:t>
            </a:r>
            <a:endParaRPr sz="30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00" y="745925"/>
            <a:ext cx="3655525" cy="283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250" y="90200"/>
            <a:ext cx="1755375" cy="17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275" y="1925675"/>
            <a:ext cx="1599175" cy="15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8600" y="1942400"/>
            <a:ext cx="1599175" cy="15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496" y="3790800"/>
            <a:ext cx="3155124" cy="108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4"/>
          <p:cNvCxnSpPr/>
          <p:nvPr/>
        </p:nvCxnSpPr>
        <p:spPr>
          <a:xfrm rot="10800000">
            <a:off x="7849625" y="1097575"/>
            <a:ext cx="1103700" cy="1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" name="Google Shape;72;p14"/>
          <p:cNvSpPr txBox="1"/>
          <p:nvPr/>
        </p:nvSpPr>
        <p:spPr>
          <a:xfrm>
            <a:off x="7986450" y="776200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AC Variac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143500" y="3434875"/>
            <a:ext cx="13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Stepper Motor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300650" y="3443200"/>
            <a:ext cx="13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Current Sensor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108125" y="4738600"/>
            <a:ext cx="14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Voltage Sensor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8">
            <a:alphaModFix/>
          </a:blip>
          <a:srcRect b="41804" l="26890" r="26634" t="20014"/>
          <a:stretch/>
        </p:blipFill>
        <p:spPr>
          <a:xfrm rot="5400000">
            <a:off x="556087" y="3269162"/>
            <a:ext cx="1075450" cy="19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87111" y="3632632"/>
            <a:ext cx="1507338" cy="1510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512700" y="-344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Architecture</a:t>
            </a:r>
            <a:endParaRPr/>
          </a:p>
        </p:txBody>
      </p:sp>
      <p:grpSp>
        <p:nvGrpSpPr>
          <p:cNvPr id="83" name="Google Shape;83;p15"/>
          <p:cNvGrpSpPr/>
          <p:nvPr/>
        </p:nvGrpSpPr>
        <p:grpSpPr>
          <a:xfrm>
            <a:off x="7315200" y="1609775"/>
            <a:ext cx="1828800" cy="2847950"/>
            <a:chOff x="3657600" y="2295575"/>
            <a:chExt cx="1828800" cy="2847950"/>
          </a:xfrm>
        </p:grpSpPr>
        <p:sp>
          <p:nvSpPr>
            <p:cNvPr id="84" name="Google Shape;84;p15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3863250" y="28976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VARIAC CONTROL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3863250" y="33635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Based on </a:t>
              </a: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continuously</a:t>
              </a: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feeding data from sensors we repeat steps 3 and 4 to control variac</a:t>
              </a: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STEP-5</a:t>
              </a:r>
              <a:endPara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" name="Google Shape;89;p15"/>
          <p:cNvGrpSpPr/>
          <p:nvPr/>
        </p:nvGrpSpPr>
        <p:grpSpPr>
          <a:xfrm>
            <a:off x="5486400" y="1609775"/>
            <a:ext cx="1828800" cy="2847950"/>
            <a:chOff x="3657600" y="2295575"/>
            <a:chExt cx="1828800" cy="2847950"/>
          </a:xfrm>
        </p:grpSpPr>
        <p:sp>
          <p:nvSpPr>
            <p:cNvPr id="90" name="Google Shape;90;p15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" name="Google Shape;92;p15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93" name="Google Shape;93;p15"/>
            <p:cNvSpPr txBox="1"/>
            <p:nvPr/>
          </p:nvSpPr>
          <p:spPr>
            <a:xfrm>
              <a:off x="3863250" y="28976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DRIVER AND CONTROL CIRCUIT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5"/>
            <p:cNvSpPr txBox="1"/>
            <p:nvPr/>
          </p:nvSpPr>
          <p:spPr>
            <a:xfrm>
              <a:off x="3863250" y="3515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After taking decision we direct our </a:t>
              </a: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stepper</a:t>
              </a: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motor via dedicated drivers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5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STEP-4	</a:t>
              </a:r>
              <a:endPara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3657600" y="1609775"/>
            <a:ext cx="1828800" cy="2847950"/>
            <a:chOff x="3657600" y="2295575"/>
            <a:chExt cx="1828800" cy="2847950"/>
          </a:xfrm>
        </p:grpSpPr>
        <p:sp>
          <p:nvSpPr>
            <p:cNvPr id="97" name="Google Shape;97;p15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" name="Google Shape;99;p15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00" name="Google Shape;100;p15"/>
            <p:cNvSpPr txBox="1"/>
            <p:nvPr/>
          </p:nvSpPr>
          <p:spPr>
            <a:xfrm>
              <a:off x="3756600" y="2897650"/>
              <a:ext cx="16191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MICROCONTROLLER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3863250" y="33635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Taking readings from voltage and current sensor we decide how to control device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STEP-3</a:t>
              </a:r>
              <a:endPara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" name="Google Shape;103;p15"/>
          <p:cNvGrpSpPr/>
          <p:nvPr/>
        </p:nvGrpSpPr>
        <p:grpSpPr>
          <a:xfrm>
            <a:off x="1828800" y="1609775"/>
            <a:ext cx="1828800" cy="2847950"/>
            <a:chOff x="0" y="2295575"/>
            <a:chExt cx="1828800" cy="2847950"/>
          </a:xfrm>
        </p:grpSpPr>
        <p:sp>
          <p:nvSpPr>
            <p:cNvPr id="104" name="Google Shape;104;p15"/>
            <p:cNvSpPr/>
            <p:nvPr/>
          </p:nvSpPr>
          <p:spPr>
            <a:xfrm>
              <a:off x="0" y="2823925"/>
              <a:ext cx="1828800" cy="2319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0" y="2295575"/>
              <a:ext cx="1828800" cy="53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205650" y="28976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GIVING USER INPUT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205650" y="33635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Using Keypad we give required power input to the device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2056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STEP-2</a:t>
              </a:r>
              <a:endParaRPr b="1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9" name="Google Shape;109;p15"/>
            <p:cNvCxnSpPr/>
            <p:nvPr/>
          </p:nvCxnSpPr>
          <p:spPr>
            <a:xfrm>
              <a:off x="18288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0" name="Google Shape;110;p15"/>
          <p:cNvGrpSpPr/>
          <p:nvPr/>
        </p:nvGrpSpPr>
        <p:grpSpPr>
          <a:xfrm>
            <a:off x="0" y="1609775"/>
            <a:ext cx="1828800" cy="2847950"/>
            <a:chOff x="0" y="2295575"/>
            <a:chExt cx="1828800" cy="2847950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2823925"/>
              <a:ext cx="1828800" cy="2319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0" y="2295575"/>
              <a:ext cx="1828800" cy="53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205650" y="28976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RESETTING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205650" y="3349475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When the device starts we bring the variac to its initial position with the help of Limit switches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2056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STEP-1</a:t>
              </a:r>
              <a:endParaRPr b="1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6" name="Google Shape;116;p15"/>
            <p:cNvCxnSpPr/>
            <p:nvPr/>
          </p:nvCxnSpPr>
          <p:spPr>
            <a:xfrm>
              <a:off x="18288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13869" l="19387" r="9881" t="16326"/>
          <a:stretch/>
        </p:blipFill>
        <p:spPr>
          <a:xfrm>
            <a:off x="0" y="3736450"/>
            <a:ext cx="1828800" cy="14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450" y="3390900"/>
            <a:ext cx="11334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800" y="3736450"/>
            <a:ext cx="9144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9961" y="3736448"/>
            <a:ext cx="1361676" cy="124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8200" y="3598937"/>
            <a:ext cx="1522800" cy="15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265500" y="-5988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Device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375" y="65175"/>
            <a:ext cx="2225100" cy="29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337" y="3076475"/>
            <a:ext cx="3245174" cy="198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04825"/>
            <a:ext cx="4419600" cy="2486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6">
            <a:alphaModFix/>
          </a:blip>
          <a:srcRect b="0" l="15211" r="3440" t="0"/>
          <a:stretch/>
        </p:blipFill>
        <p:spPr>
          <a:xfrm rot="-5400000">
            <a:off x="1360687" y="1898513"/>
            <a:ext cx="2029351" cy="44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83100" y="-88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Part</a:t>
            </a:r>
            <a:endParaRPr/>
          </a:p>
        </p:txBody>
      </p:sp>
      <p:sp>
        <p:nvSpPr>
          <p:cNvPr id="136" name="Google Shape;136;p17"/>
          <p:cNvSpPr txBox="1"/>
          <p:nvPr>
            <p:ph idx="1" type="body"/>
          </p:nvPr>
        </p:nvSpPr>
        <p:spPr>
          <a:xfrm>
            <a:off x="83100" y="485875"/>
            <a:ext cx="5808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600"/>
              </a:spcAft>
              <a:buSzPts val="1600"/>
              <a:buAutoNum type="arabicPeriod"/>
            </a:pPr>
            <a:r>
              <a:rPr lang="en" sz="1600"/>
              <a:t>My major contribution was in the controlling of Voltage sensor ZMPT101b and taking input via keypad</a:t>
            </a:r>
            <a:endParaRPr sz="1600"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00" y="1363025"/>
            <a:ext cx="3244594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225" y="1363025"/>
            <a:ext cx="5232600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-20700" y="-5451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215100" y="969475"/>
            <a:ext cx="4255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</a:t>
            </a: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current</a:t>
            </a: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sensor ACS712 is a current sensor but it sometimes shows incorrect data so in order to increase the accuracy we can use a different sensor named SCT013. It is more expensive but due to a bigger coil provides more accuracy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275" y="194925"/>
            <a:ext cx="2115525" cy="31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316800" y="2749100"/>
            <a:ext cx="425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Plus this device can be upgraded into an IOT based device where a researcher can setup the device and can monitor the status via his/her smartphone over a bluetooth or wifi connection using an ESP32 chip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750" y="2231575"/>
            <a:ext cx="2150500" cy="2701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/>
        </p:nvSpPr>
        <p:spPr>
          <a:xfrm>
            <a:off x="1186500" y="63675"/>
            <a:ext cx="677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List of Components Used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53" name="Google Shape;153;p19"/>
          <p:cNvGraphicFramePr/>
          <p:nvPr/>
        </p:nvGraphicFramePr>
        <p:xfrm>
          <a:off x="1311600" y="70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{F10FCFE6-EDE8-44A9-AA24-9465FC6C49AE}</a:tableStyleId>
              </a:tblPr>
              <a:tblGrid>
                <a:gridCol w="3288100"/>
                <a:gridCol w="3696300"/>
              </a:tblGrid>
              <a:tr h="3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COMPONENTS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USES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Arduino Mega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connect all the hardware components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ZMPT101B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measure variac voltage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ACS712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measure variac current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Nema 17 Stepper Motor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rotate variac shaft 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Led Display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display input and output 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Keypad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take user input </a:t>
                      </a:r>
                      <a:endParaRPr sz="1500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19"/>
          <p:cNvSpPr txBox="1"/>
          <p:nvPr/>
        </p:nvSpPr>
        <p:spPr>
          <a:xfrm>
            <a:off x="271200" y="3697775"/>
            <a:ext cx="836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Me and Somil Maheshwari who are doing this project collectively are currently working on drafting a proper paper for the given device.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346000" y="4313375"/>
            <a:ext cx="850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https://docs.google.com/document/d/19eu0ZI07kGT_iH85_kBw5iDBFLcigjXXyNTyQ8cGZp0/edit?hl=en&amp;forcehl=1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